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2" r:id="rId2"/>
    <p:sldId id="266" r:id="rId3"/>
    <p:sldId id="256" r:id="rId4"/>
    <p:sldId id="260" r:id="rId5"/>
    <p:sldId id="274" r:id="rId6"/>
    <p:sldId id="270" r:id="rId7"/>
    <p:sldId id="271" r:id="rId8"/>
    <p:sldId id="272" r:id="rId9"/>
    <p:sldId id="273" r:id="rId10"/>
    <p:sldId id="276" r:id="rId11"/>
    <p:sldId id="267" r:id="rId12"/>
    <p:sldId id="268" r:id="rId13"/>
    <p:sldId id="258" r:id="rId14"/>
    <p:sldId id="275" r:id="rId15"/>
    <p:sldId id="264" r:id="rId16"/>
    <p:sldId id="277" r:id="rId17"/>
    <p:sldId id="278" r:id="rId18"/>
    <p:sldId id="279" r:id="rId19"/>
    <p:sldId id="280" r:id="rId20"/>
    <p:sldId id="257" r:id="rId21"/>
    <p:sldId id="261" r:id="rId22"/>
    <p:sldId id="269" r:id="rId23"/>
    <p:sldId id="26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00FF"/>
    <a:srgbClr val="81DB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9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A783A-5446-4FF7-A00E-A50DB00410AD}" type="datetimeFigureOut">
              <a:rPr lang="es-AR" smtClean="0"/>
              <a:t>17/5/2018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598EB-2130-41E0-BE0E-53D5BF9368B9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49910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Explicar</a:t>
            </a:r>
            <a:r>
              <a:rPr lang="en-US" dirty="0" smtClean="0"/>
              <a:t> un </a:t>
            </a:r>
            <a:r>
              <a:rPr lang="en-US" dirty="0" err="1" smtClean="0"/>
              <a:t>poco</a:t>
            </a:r>
            <a:r>
              <a:rPr lang="en-US" dirty="0" smtClean="0"/>
              <a:t> la idea de la Carrera</a:t>
            </a:r>
          </a:p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598EB-2130-41E0-BE0E-53D5BF9368B9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11826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Preguntarle</a:t>
            </a:r>
            <a:r>
              <a:rPr lang="en-US" dirty="0" smtClean="0"/>
              <a:t> 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chicos</a:t>
            </a:r>
            <a:r>
              <a:rPr lang="en-US" dirty="0" smtClean="0"/>
              <a:t>, ¿que </a:t>
            </a:r>
            <a:r>
              <a:rPr lang="en-US" dirty="0" err="1" smtClean="0"/>
              <a:t>piensan</a:t>
            </a:r>
            <a:r>
              <a:rPr lang="en-US" dirty="0" smtClean="0"/>
              <a:t> que </a:t>
            </a:r>
            <a:r>
              <a:rPr lang="en-US" dirty="0" err="1" smtClean="0"/>
              <a:t>hace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programador</a:t>
            </a:r>
            <a:r>
              <a:rPr lang="en-US" baseline="0" dirty="0" smtClean="0"/>
              <a:t>? 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598EB-2130-41E0-BE0E-53D5BF9368B9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58735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Jeje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598EB-2130-41E0-BE0E-53D5BF9368B9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5965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Matematica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escritora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inglesa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Considerada</a:t>
            </a:r>
            <a:r>
              <a:rPr lang="en-US" baseline="0" dirty="0" smtClean="0"/>
              <a:t> la primer </a:t>
            </a:r>
            <a:r>
              <a:rPr lang="en-US" baseline="0" dirty="0" err="1" smtClean="0"/>
              <a:t>programadora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historia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Publicó</a:t>
            </a:r>
            <a:r>
              <a:rPr lang="en-US" baseline="0" dirty="0" smtClean="0"/>
              <a:t> el primer </a:t>
            </a:r>
            <a:r>
              <a:rPr lang="en-US" baseline="0" dirty="0" err="1" smtClean="0"/>
              <a:t>algoritmo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funcionaría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el Motor </a:t>
            </a:r>
            <a:r>
              <a:rPr lang="en-US" baseline="0" dirty="0" err="1" smtClean="0"/>
              <a:t>analítico</a:t>
            </a:r>
            <a:r>
              <a:rPr lang="en-US" baseline="0" dirty="0" smtClean="0"/>
              <a:t> de Charles Babbage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598EB-2130-41E0-BE0E-53D5BF9368B9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37351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Inventor de la primer </a:t>
            </a:r>
            <a:r>
              <a:rPr lang="en-US" dirty="0" err="1" smtClean="0"/>
              <a:t>computadora</a:t>
            </a:r>
            <a:r>
              <a:rPr lang="en-US" dirty="0" smtClean="0"/>
              <a:t> </a:t>
            </a:r>
            <a:r>
              <a:rPr lang="en-US" dirty="0" err="1" smtClean="0"/>
              <a:t>mecánica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considerado</a:t>
            </a:r>
            <a:r>
              <a:rPr lang="en-US" baseline="0" dirty="0" smtClean="0"/>
              <a:t> el padre de la </a:t>
            </a:r>
            <a:r>
              <a:rPr lang="en-US" baseline="0" dirty="0" err="1" smtClean="0"/>
              <a:t>computación</a:t>
            </a:r>
            <a:r>
              <a:rPr lang="en-US" baseline="0" dirty="0" smtClean="0"/>
              <a:t>. El Motor </a:t>
            </a:r>
            <a:r>
              <a:rPr lang="en-US" baseline="0" dirty="0" err="1" smtClean="0"/>
              <a:t>analítico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Nunca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terminar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construcción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máquina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falta</a:t>
            </a:r>
            <a:r>
              <a:rPr lang="en-US" baseline="0" dirty="0" smtClean="0"/>
              <a:t> de $$. Pero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1991 se </a:t>
            </a:r>
            <a:r>
              <a:rPr lang="en-US" baseline="0" dirty="0" err="1" smtClean="0"/>
              <a:t>hizo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basada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planos</a:t>
            </a:r>
            <a:r>
              <a:rPr lang="en-US" baseline="0" dirty="0" smtClean="0"/>
              <a:t>, y con las </a:t>
            </a:r>
            <a:r>
              <a:rPr lang="en-US" baseline="0" dirty="0" err="1" smtClean="0"/>
              <a:t>restricciones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siglo</a:t>
            </a:r>
            <a:r>
              <a:rPr lang="en-US" baseline="0" dirty="0" smtClean="0"/>
              <a:t> 19; para </a:t>
            </a:r>
            <a:r>
              <a:rPr lang="en-US" baseline="0" dirty="0" err="1" smtClean="0"/>
              <a:t>demostrar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hubiera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funcionado</a:t>
            </a:r>
            <a:r>
              <a:rPr lang="en-US" baseline="0" dirty="0" smtClean="0"/>
              <a:t>. 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598EB-2130-41E0-BE0E-53D5BF9368B9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31200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Padre de </a:t>
            </a:r>
            <a:r>
              <a:rPr lang="en-US" dirty="0" err="1" smtClean="0"/>
              <a:t>teoría</a:t>
            </a:r>
            <a:r>
              <a:rPr lang="en-US" dirty="0" smtClean="0"/>
              <a:t> de la </a:t>
            </a:r>
            <a:r>
              <a:rPr lang="en-US" dirty="0" err="1" smtClean="0"/>
              <a:t>ciencia</a:t>
            </a:r>
            <a:r>
              <a:rPr lang="en-US" dirty="0" smtClean="0"/>
              <a:t> de la </a:t>
            </a:r>
            <a:r>
              <a:rPr lang="en-US" dirty="0" err="1" smtClean="0"/>
              <a:t>computación</a:t>
            </a:r>
            <a:r>
              <a:rPr lang="en-US" baseline="0" dirty="0" smtClean="0"/>
              <a:t> y de la </a:t>
            </a:r>
            <a:r>
              <a:rPr lang="en-US" baseline="0" dirty="0" err="1" smtClean="0"/>
              <a:t>inteligencia</a:t>
            </a:r>
            <a:r>
              <a:rPr lang="en-US" baseline="0" dirty="0" smtClean="0"/>
              <a:t> artificial; </a:t>
            </a:r>
            <a:r>
              <a:rPr lang="en-US" baseline="0" dirty="0" err="1" smtClean="0"/>
              <a:t>maquina</a:t>
            </a:r>
            <a:r>
              <a:rPr lang="en-US" baseline="0" dirty="0" smtClean="0"/>
              <a:t> de Touring. </a:t>
            </a:r>
            <a:r>
              <a:rPr lang="en-US" baseline="0" dirty="0" err="1" smtClean="0"/>
              <a:t>Máquina</a:t>
            </a:r>
            <a:r>
              <a:rPr lang="en-US" baseline="0" dirty="0" smtClean="0"/>
              <a:t> enigma, etc.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598EB-2130-41E0-BE0E-53D5BF9368B9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4801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Leader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equipo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codifico</a:t>
            </a:r>
            <a:r>
              <a:rPr lang="en-US" baseline="0" dirty="0" smtClean="0"/>
              <a:t> el software de </a:t>
            </a:r>
            <a:r>
              <a:rPr lang="en-US" baseline="0" dirty="0" err="1" smtClean="0"/>
              <a:t>vuelo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programa</a:t>
            </a:r>
            <a:r>
              <a:rPr lang="en-US" baseline="0" dirty="0" smtClean="0"/>
              <a:t> Apollo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598EB-2130-41E0-BE0E-53D5BF9368B9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70415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A598EB-2130-41E0-BE0E-53D5BF9368B9}" type="slidenum">
              <a:rPr lang="es-AR" smtClean="0"/>
              <a:t>13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8380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C65C3-E003-47FE-957C-90B9CC8E688F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479B3-F31E-43DF-B089-BE6116A4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0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C65C3-E003-47FE-957C-90B9CC8E688F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479B3-F31E-43DF-B089-BE6116A4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4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C65C3-E003-47FE-957C-90B9CC8E688F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479B3-F31E-43DF-B089-BE6116A4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30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C65C3-E003-47FE-957C-90B9CC8E688F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479B3-F31E-43DF-B089-BE6116A4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89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C65C3-E003-47FE-957C-90B9CC8E688F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479B3-F31E-43DF-B089-BE6116A4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14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C65C3-E003-47FE-957C-90B9CC8E688F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479B3-F31E-43DF-B089-BE6116A4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96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C65C3-E003-47FE-957C-90B9CC8E688F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479B3-F31E-43DF-B089-BE6116A4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8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C65C3-E003-47FE-957C-90B9CC8E688F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479B3-F31E-43DF-B089-BE6116A4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68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C65C3-E003-47FE-957C-90B9CC8E688F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479B3-F31E-43DF-B089-BE6116A4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77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C65C3-E003-47FE-957C-90B9CC8E688F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479B3-F31E-43DF-B089-BE6116A4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05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C65C3-E003-47FE-957C-90B9CC8E688F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479B3-F31E-43DF-B089-BE6116A4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4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C65C3-E003-47FE-957C-90B9CC8E688F}" type="datetimeFigureOut">
              <a:rPr lang="en-US" smtClean="0"/>
              <a:t>5/17/2018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479B3-F31E-43DF-B089-BE6116A4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4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00FF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07194"/>
            <a:ext cx="10271760" cy="26247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!</a:t>
            </a:r>
            <a:r>
              <a:rPr lang="en-US" dirty="0" err="1" smtClean="0">
                <a:latin typeface="Roboto Black" panose="02000000000000000000" pitchFamily="2" charset="0"/>
                <a:ea typeface="Roboto Black" panose="02000000000000000000" pitchFamily="2" charset="0"/>
              </a:rPr>
              <a:t>Bienvenidos</a:t>
            </a:r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s-AR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a </a:t>
            </a:r>
            <a:r>
              <a:rPr lang="es-AR" dirty="0" err="1" smtClean="0">
                <a:latin typeface="Roboto Black" panose="02000000000000000000" pitchFamily="2" charset="0"/>
                <a:ea typeface="Roboto Black" panose="02000000000000000000" pitchFamily="2" charset="0"/>
              </a:rPr>
              <a:t>Acámica</a:t>
            </a:r>
            <a:r>
              <a:rPr lang="es-AR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!</a:t>
            </a:r>
            <a:endParaRPr lang="en-US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275491" y="6440758"/>
            <a:ext cx="3353973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DWFS – </a:t>
            </a:r>
            <a:r>
              <a:rPr lang="en-US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Pto</a:t>
            </a:r>
            <a:r>
              <a:rPr lang="en-US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Madero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79080" y="64407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pPr algn="r"/>
            <a:r>
              <a:rPr lang="es-AR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Jaz</a:t>
            </a:r>
            <a:r>
              <a:rPr lang="es-AR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| Max | Cesar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02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62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9144"/>
            <a:ext cx="12192000" cy="6858000"/>
          </a:xfrm>
          <a:prstGeom prst="rect">
            <a:avLst/>
          </a:prstGeom>
          <a:solidFill>
            <a:srgbClr val="5500FF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218209"/>
            <a:ext cx="9869424" cy="26247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Margaret</a:t>
            </a:r>
          </a:p>
          <a:p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Hamilton</a:t>
            </a:r>
            <a:endParaRPr lang="en-US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275491" y="6440758"/>
            <a:ext cx="3353973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DWFS –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Pto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Madero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79080" y="64407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pPr algn="r"/>
            <a:r>
              <a:rPr lang="es-A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Jaz</a:t>
            </a:r>
            <a:r>
              <a:rPr lang="es-A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| Max | Cesar</a:t>
            </a:r>
          </a:p>
        </p:txBody>
      </p:sp>
      <p:pic>
        <p:nvPicPr>
          <p:cNvPr id="1026" name="Picture 2" descr="https://upload.wikimedia.org/wikipedia/commons/thumb/d/db/Margaret_Hamilton_-_restoration.jpg/800px-Margaret_Hamilton_-_restora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088" y="925109"/>
            <a:ext cx="4080217" cy="507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380" y="1125488"/>
            <a:ext cx="295131" cy="291142"/>
          </a:xfrm>
          <a:prstGeom prst="rect">
            <a:avLst/>
          </a:prstGeom>
          <a:effectLst>
            <a:outerShdw blurRad="495300" sx="80000" sy="80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390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032" y="4420"/>
            <a:ext cx="12192000" cy="6858000"/>
          </a:xfrm>
          <a:prstGeom prst="rect">
            <a:avLst/>
          </a:prstGeom>
          <a:solidFill>
            <a:srgbClr val="5500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1288" y="2482006"/>
            <a:ext cx="9869424" cy="26247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¿</a:t>
            </a:r>
            <a:r>
              <a:rPr lang="en-US" dirty="0" err="1" smtClean="0">
                <a:latin typeface="Roboto Black" panose="02000000000000000000" pitchFamily="2" charset="0"/>
                <a:ea typeface="Roboto Black" panose="02000000000000000000" pitchFamily="2" charset="0"/>
              </a:rPr>
              <a:t>Qué</a:t>
            </a:r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dirty="0" err="1" smtClean="0">
                <a:latin typeface="Roboto Black" panose="02000000000000000000" pitchFamily="2" charset="0"/>
                <a:ea typeface="Roboto Black" panose="02000000000000000000" pitchFamily="2" charset="0"/>
              </a:rPr>
              <a:t>es</a:t>
            </a:r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 la internet?</a:t>
            </a:r>
            <a:endParaRPr lang="en-US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275491" y="6440758"/>
            <a:ext cx="3353973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DWFS –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Pto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Madero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79080" y="64407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pPr algn="r"/>
            <a:r>
              <a:rPr lang="es-A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Jaz</a:t>
            </a:r>
            <a:r>
              <a:rPr lang="es-A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| Max | Cesar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855" y="1363989"/>
            <a:ext cx="1270289" cy="158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7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275491" y="6440758"/>
            <a:ext cx="3353973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DWFS –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Pto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Madero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4852" y="2444569"/>
            <a:ext cx="4866640" cy="19688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THE</a:t>
            </a:r>
          </a:p>
          <a:p>
            <a:r>
              <a:rPr lang="es-AR" sz="48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“INTERNET”</a:t>
            </a:r>
            <a:endParaRPr lang="en-US" sz="4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2050" name="Picture 2" descr="The Internet de The IT Crow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76" y="108354"/>
            <a:ext cx="6900469" cy="6900470"/>
          </a:xfrm>
          <a:prstGeom prst="rect">
            <a:avLst/>
          </a:prstGeom>
          <a:solidFill>
            <a:srgbClr val="5500FF"/>
          </a:solidFill>
          <a:extLst/>
        </p:spPr>
      </p:pic>
      <p:sp>
        <p:nvSpPr>
          <p:cNvPr id="11" name="Rectangle 10"/>
          <p:cNvSpPr/>
          <p:nvPr/>
        </p:nvSpPr>
        <p:spPr>
          <a:xfrm>
            <a:off x="5640476" y="5355432"/>
            <a:ext cx="6730803" cy="1487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2674807">
            <a:off x="5032616" y="2861465"/>
            <a:ext cx="1135071" cy="1135071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79080" y="64407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pPr algn="r"/>
            <a:r>
              <a:rPr lang="es-AR" dirty="0" err="1">
                <a:latin typeface="Roboto" panose="02000000000000000000" pitchFamily="2" charset="0"/>
                <a:ea typeface="Roboto" panose="02000000000000000000" pitchFamily="2" charset="0"/>
              </a:rPr>
              <a:t>Jaz</a:t>
            </a:r>
            <a:r>
              <a:rPr lang="es-AR" dirty="0">
                <a:latin typeface="Roboto" panose="02000000000000000000" pitchFamily="2" charset="0"/>
                <a:ea typeface="Roboto" panose="02000000000000000000" pitchFamily="2" charset="0"/>
              </a:rPr>
              <a:t> | Max | Cesar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40476" y="-1"/>
            <a:ext cx="6730803" cy="1753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7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358990"/>
            <a:ext cx="12192000" cy="499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275491" y="6440758"/>
            <a:ext cx="3353973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DWFS –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Pto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Madero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79080" y="64407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pPr algn="r"/>
            <a:r>
              <a:rPr lang="es-AR" dirty="0" err="1">
                <a:latin typeface="Roboto" panose="02000000000000000000" pitchFamily="2" charset="0"/>
                <a:ea typeface="Roboto" panose="02000000000000000000" pitchFamily="2" charset="0"/>
              </a:rPr>
              <a:t>Jaz</a:t>
            </a:r>
            <a:r>
              <a:rPr lang="es-AR" dirty="0">
                <a:latin typeface="Roboto" panose="02000000000000000000" pitchFamily="2" charset="0"/>
                <a:ea typeface="Roboto" panose="02000000000000000000" pitchFamily="2" charset="0"/>
              </a:rPr>
              <a:t> | Max | Cesar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200" y="-99109"/>
            <a:ext cx="10515600" cy="9150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+mj-cs"/>
              </a:defRPr>
            </a:lvl1pPr>
          </a:lstStyle>
          <a:p>
            <a:pPr algn="l"/>
            <a:r>
              <a:rPr lang="en-US" sz="4000" dirty="0" err="1" smtClean="0"/>
              <a:t>ARPANet</a:t>
            </a:r>
            <a:r>
              <a:rPr lang="en-US" sz="4000" dirty="0" smtClean="0"/>
              <a:t> - 1974</a:t>
            </a:r>
            <a:endParaRPr lang="en-US" sz="4000" dirty="0"/>
          </a:p>
        </p:txBody>
      </p:sp>
      <p:pic>
        <p:nvPicPr>
          <p:cNvPr id="8194" name="Picture 2" descr="https://upload.wikimedia.org/wikipedia/commons/thumb/0/00/Arpanet_1974.svg/818px-Arpanet_1974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252537"/>
            <a:ext cx="7791450" cy="490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67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358990"/>
            <a:ext cx="12192000" cy="499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275491" y="6440758"/>
            <a:ext cx="3353973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DWFS –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Pto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Madero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79080" y="64407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pPr algn="r"/>
            <a:r>
              <a:rPr lang="es-AR" dirty="0" err="1">
                <a:latin typeface="Roboto" panose="02000000000000000000" pitchFamily="2" charset="0"/>
                <a:ea typeface="Roboto" panose="02000000000000000000" pitchFamily="2" charset="0"/>
              </a:rPr>
              <a:t>Jaz</a:t>
            </a:r>
            <a:r>
              <a:rPr lang="es-AR" dirty="0">
                <a:latin typeface="Roboto" panose="02000000000000000000" pitchFamily="2" charset="0"/>
                <a:ea typeface="Roboto" panose="02000000000000000000" pitchFamily="2" charset="0"/>
              </a:rPr>
              <a:t> | Max | Cesar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200" y="-99109"/>
            <a:ext cx="10515600" cy="9150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+mj-cs"/>
              </a:defRPr>
            </a:lvl1pPr>
          </a:lstStyle>
          <a:p>
            <a:pPr algn="l"/>
            <a:r>
              <a:rPr lang="en-US" sz="4000" dirty="0" err="1" smtClean="0"/>
              <a:t>Tipos</a:t>
            </a:r>
            <a:r>
              <a:rPr lang="en-US" sz="4000" dirty="0" smtClean="0"/>
              <a:t> de </a:t>
            </a:r>
            <a:r>
              <a:rPr lang="en-US" sz="4000" dirty="0" err="1" smtClean="0"/>
              <a:t>redes</a:t>
            </a:r>
            <a:endParaRPr lang="en-US" sz="4000" dirty="0"/>
          </a:p>
        </p:txBody>
      </p:sp>
      <p:sp>
        <p:nvSpPr>
          <p:cNvPr id="7" name="Oval 6"/>
          <p:cNvSpPr/>
          <p:nvPr/>
        </p:nvSpPr>
        <p:spPr>
          <a:xfrm>
            <a:off x="669387" y="1767955"/>
            <a:ext cx="685800" cy="685800"/>
          </a:xfrm>
          <a:prstGeom prst="ellipse">
            <a:avLst/>
          </a:prstGeom>
          <a:solidFill>
            <a:srgbClr val="55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1676400" y="1730079"/>
            <a:ext cx="10024533" cy="1109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5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LAN: </a:t>
            </a:r>
            <a:r>
              <a:rPr lang="en-US" sz="2500" dirty="0" smtClean="0">
                <a:latin typeface="Roboto" panose="02000000000000000000" pitchFamily="2" charset="0"/>
                <a:ea typeface="Roboto" panose="02000000000000000000" pitchFamily="2" charset="0"/>
              </a:rPr>
              <a:t>Local Area Network</a:t>
            </a:r>
            <a:endParaRPr lang="en-US" sz="25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69387" y="3244156"/>
            <a:ext cx="685800" cy="685800"/>
          </a:xfrm>
          <a:prstGeom prst="ellipse">
            <a:avLst/>
          </a:prstGeom>
          <a:solidFill>
            <a:srgbClr val="55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1676400" y="3238792"/>
            <a:ext cx="10024533" cy="1109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5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WAN:  </a:t>
            </a:r>
            <a:r>
              <a:rPr lang="en-US" sz="2500" dirty="0" smtClean="0">
                <a:latin typeface="Roboto" panose="02000000000000000000" pitchFamily="2" charset="0"/>
                <a:ea typeface="Roboto" panose="02000000000000000000" pitchFamily="2" charset="0"/>
              </a:rPr>
              <a:t>Wide Area Network (Red de “</a:t>
            </a:r>
            <a:r>
              <a:rPr lang="en-US" sz="25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LANes</a:t>
            </a:r>
            <a:r>
              <a:rPr lang="en-US" sz="2500" dirty="0" smtClean="0">
                <a:latin typeface="Roboto" panose="02000000000000000000" pitchFamily="2" charset="0"/>
                <a:ea typeface="Roboto" panose="02000000000000000000" pitchFamily="2" charset="0"/>
              </a:rPr>
              <a:t>”)</a:t>
            </a:r>
            <a:endParaRPr lang="en-US" sz="25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69387" y="4679983"/>
            <a:ext cx="685800" cy="685800"/>
          </a:xfrm>
          <a:prstGeom prst="ellipse">
            <a:avLst/>
          </a:prstGeom>
          <a:solidFill>
            <a:srgbClr val="55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1676400" y="4684779"/>
            <a:ext cx="10024533" cy="1109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5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Internet:</a:t>
            </a:r>
            <a:r>
              <a:rPr lang="en-US" sz="2500" dirty="0" smtClean="0">
                <a:latin typeface="Roboto" panose="02000000000000000000" pitchFamily="2" charset="0"/>
                <a:ea typeface="Roboto" panose="02000000000000000000" pitchFamily="2" charset="0"/>
              </a:rPr>
              <a:t> Red de </a:t>
            </a:r>
            <a:r>
              <a:rPr lang="en-US" sz="25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redes</a:t>
            </a:r>
            <a:endParaRPr lang="en-US" sz="25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59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20113" y="3045515"/>
            <a:ext cx="671474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7200">
                <a:solidFill>
                  <a:srgbClr val="5500FF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Internet </a:t>
            </a:r>
            <a:r>
              <a:rPr lang="en-US" dirty="0" smtClean="0">
                <a:solidFill>
                  <a:srgbClr val="002060"/>
                </a:solidFill>
              </a:rPr>
              <a:t>!=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275491" y="6440758"/>
            <a:ext cx="3353973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DWFS –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Pto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Madero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79080" y="64407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pPr algn="r"/>
            <a:r>
              <a:rPr lang="es-AR" dirty="0" err="1">
                <a:latin typeface="Roboto" panose="02000000000000000000" pitchFamily="2" charset="0"/>
                <a:ea typeface="Roboto" panose="02000000000000000000" pitchFamily="2" charset="0"/>
              </a:rPr>
              <a:t>Jaz</a:t>
            </a:r>
            <a:r>
              <a:rPr lang="es-AR" dirty="0">
                <a:latin typeface="Roboto" panose="02000000000000000000" pitchFamily="2" charset="0"/>
                <a:ea typeface="Roboto" panose="02000000000000000000" pitchFamily="2" charset="0"/>
              </a:rPr>
              <a:t> | Max | Cesar</a:t>
            </a:r>
          </a:p>
        </p:txBody>
      </p:sp>
    </p:spTree>
    <p:extLst>
      <p:ext uri="{BB962C8B-B14F-4D97-AF65-F5344CB8AC3E}">
        <p14:creationId xmlns:p14="http://schemas.microsoft.com/office/powerpoint/2010/main" val="77677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358990"/>
            <a:ext cx="12192000" cy="499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275491" y="6440758"/>
            <a:ext cx="3353973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DWFS –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Pto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Madero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79080" y="64407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pPr algn="r"/>
            <a:r>
              <a:rPr lang="es-AR" dirty="0" err="1">
                <a:latin typeface="Roboto" panose="02000000000000000000" pitchFamily="2" charset="0"/>
                <a:ea typeface="Roboto" panose="02000000000000000000" pitchFamily="2" charset="0"/>
              </a:rPr>
              <a:t>Jaz</a:t>
            </a:r>
            <a:r>
              <a:rPr lang="es-AR" dirty="0">
                <a:latin typeface="Roboto" panose="02000000000000000000" pitchFamily="2" charset="0"/>
                <a:ea typeface="Roboto" panose="02000000000000000000" pitchFamily="2" charset="0"/>
              </a:rPr>
              <a:t> | Max | Cesar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200" y="-99109"/>
            <a:ext cx="10515600" cy="9150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+mj-cs"/>
              </a:defRPr>
            </a:lvl1pPr>
          </a:lstStyle>
          <a:p>
            <a:pPr algn="l"/>
            <a:r>
              <a:rPr lang="en-US" sz="4000" dirty="0" err="1" smtClean="0"/>
              <a:t>Cómo</a:t>
            </a:r>
            <a:r>
              <a:rPr lang="en-US" sz="4000" dirty="0" smtClean="0"/>
              <a:t> </a:t>
            </a:r>
            <a:r>
              <a:rPr lang="en-US" sz="4000" dirty="0" err="1" smtClean="0"/>
              <a:t>funciona</a:t>
            </a:r>
            <a:r>
              <a:rPr lang="en-US" sz="4000" dirty="0" smtClean="0"/>
              <a:t> la Web</a:t>
            </a:r>
          </a:p>
        </p:txBody>
      </p:sp>
      <p:pic>
        <p:nvPicPr>
          <p:cNvPr id="3074" name="Picture 2" descr="Image result for notebook brows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1" y="1983729"/>
            <a:ext cx="2771150" cy="277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505" y="2305525"/>
            <a:ext cx="30003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Elbow Connector 2"/>
          <p:cNvCxnSpPr/>
          <p:nvPr/>
        </p:nvCxnSpPr>
        <p:spPr>
          <a:xfrm flipV="1">
            <a:off x="3520440" y="2976880"/>
            <a:ext cx="6019800" cy="3048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510280" y="3718560"/>
            <a:ext cx="6019800" cy="10160"/>
          </a:xfrm>
          <a:prstGeom prst="straightConnector1">
            <a:avLst/>
          </a:prstGeom>
          <a:ln w="31750">
            <a:solidFill>
              <a:srgbClr val="5500F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6320" y="1747520"/>
            <a:ext cx="1767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 smtClean="0">
                <a:solidFill>
                  <a:srgbClr val="FF0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Cliente</a:t>
            </a:r>
            <a:endParaRPr lang="es-AR" sz="2200" b="1" dirty="0">
              <a:solidFill>
                <a:srgbClr val="FF0000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442132" y="1720766"/>
            <a:ext cx="2103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 smtClean="0">
                <a:solidFill>
                  <a:srgbClr val="5500FF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Servidor</a:t>
            </a:r>
            <a:endParaRPr lang="es-AR" sz="2200" b="1" dirty="0">
              <a:solidFill>
                <a:srgbClr val="5500FF"/>
              </a:solidFill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098" y="3951406"/>
            <a:ext cx="3515963" cy="20266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7906385" y="4745398"/>
            <a:ext cx="1899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</a:rPr>
              <a:t>Response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938159" y="1768285"/>
            <a:ext cx="1899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242" y="1174018"/>
            <a:ext cx="2931303" cy="1620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889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523999" y="1726690"/>
            <a:ext cx="9420665" cy="23480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l"/>
            <a:r>
              <a:rPr lang="en-US" sz="70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Lenguajes</a:t>
            </a:r>
            <a:r>
              <a:rPr lang="en-US" sz="7000" dirty="0" smtClean="0">
                <a:latin typeface="Roboto" panose="02000000000000000000" pitchFamily="2" charset="0"/>
                <a:ea typeface="Roboto" panose="02000000000000000000" pitchFamily="2" charset="0"/>
              </a:rPr>
              <a:t> de la Web:</a:t>
            </a:r>
            <a:br>
              <a:rPr lang="en-US" sz="70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7000" dirty="0" smtClean="0"/>
              <a:t>HTML</a:t>
            </a:r>
            <a:endParaRPr lang="en-US" sz="7000" dirty="0"/>
          </a:p>
        </p:txBody>
      </p:sp>
      <p:sp>
        <p:nvSpPr>
          <p:cNvPr id="11" name="Rectangle 10"/>
          <p:cNvSpPr/>
          <p:nvPr/>
        </p:nvSpPr>
        <p:spPr>
          <a:xfrm>
            <a:off x="0" y="6358990"/>
            <a:ext cx="12192000" cy="499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75491" y="6440758"/>
            <a:ext cx="3353973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DWFS –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Pto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Madero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79080" y="64407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pPr algn="r"/>
            <a:r>
              <a:rPr lang="es-AR" dirty="0" err="1">
                <a:latin typeface="Roboto" panose="02000000000000000000" pitchFamily="2" charset="0"/>
                <a:ea typeface="Roboto" panose="02000000000000000000" pitchFamily="2" charset="0"/>
              </a:rPr>
              <a:t>Jaz</a:t>
            </a:r>
            <a:r>
              <a:rPr lang="es-AR" dirty="0">
                <a:latin typeface="Roboto" panose="02000000000000000000" pitchFamily="2" charset="0"/>
                <a:ea typeface="Roboto" panose="02000000000000000000" pitchFamily="2" charset="0"/>
              </a:rPr>
              <a:t> | Max | Cesar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4071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523999" y="1726690"/>
            <a:ext cx="9420665" cy="23480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l"/>
            <a:r>
              <a:rPr lang="en-US" sz="70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Lenguajes</a:t>
            </a:r>
            <a:r>
              <a:rPr lang="en-US" sz="7000" dirty="0" smtClean="0">
                <a:latin typeface="Roboto" panose="02000000000000000000" pitchFamily="2" charset="0"/>
                <a:ea typeface="Roboto" panose="02000000000000000000" pitchFamily="2" charset="0"/>
              </a:rPr>
              <a:t> de la Web:</a:t>
            </a:r>
            <a:br>
              <a:rPr lang="en-US" sz="70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7000" dirty="0" smtClean="0"/>
              <a:t>CSS</a:t>
            </a:r>
            <a:endParaRPr lang="en-US" sz="7000" dirty="0"/>
          </a:p>
        </p:txBody>
      </p:sp>
      <p:sp>
        <p:nvSpPr>
          <p:cNvPr id="11" name="Rectangle 10"/>
          <p:cNvSpPr/>
          <p:nvPr/>
        </p:nvSpPr>
        <p:spPr>
          <a:xfrm>
            <a:off x="0" y="6358990"/>
            <a:ext cx="12192000" cy="499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75491" y="6440758"/>
            <a:ext cx="3353973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DWFS –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Pto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Madero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79080" y="64407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pPr algn="r"/>
            <a:r>
              <a:rPr lang="es-AR" dirty="0" err="1">
                <a:latin typeface="Roboto" panose="02000000000000000000" pitchFamily="2" charset="0"/>
                <a:ea typeface="Roboto" panose="02000000000000000000" pitchFamily="2" charset="0"/>
              </a:rPr>
              <a:t>Jaz</a:t>
            </a:r>
            <a:r>
              <a:rPr lang="es-AR" dirty="0">
                <a:latin typeface="Roboto" panose="02000000000000000000" pitchFamily="2" charset="0"/>
                <a:ea typeface="Roboto" panose="02000000000000000000" pitchFamily="2" charset="0"/>
              </a:rPr>
              <a:t> | Max | Cesar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0089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523999" y="1726690"/>
            <a:ext cx="9420665" cy="23480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algn="l"/>
            <a:r>
              <a:rPr lang="en-US" sz="7000" dirty="0" err="1" smtClean="0">
                <a:latin typeface="Roboto" panose="02000000000000000000" pitchFamily="2" charset="0"/>
                <a:ea typeface="Roboto" panose="02000000000000000000" pitchFamily="2" charset="0"/>
              </a:rPr>
              <a:t>Lenguajes</a:t>
            </a:r>
            <a:r>
              <a:rPr lang="en-US" sz="7000" dirty="0" smtClean="0">
                <a:latin typeface="Roboto" panose="02000000000000000000" pitchFamily="2" charset="0"/>
                <a:ea typeface="Roboto" panose="02000000000000000000" pitchFamily="2" charset="0"/>
              </a:rPr>
              <a:t> de la Web:</a:t>
            </a:r>
            <a:br>
              <a:rPr lang="en-US" sz="70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7000" dirty="0" smtClean="0"/>
              <a:t>JavaScript</a:t>
            </a:r>
            <a:endParaRPr lang="en-US" sz="7000" dirty="0"/>
          </a:p>
        </p:txBody>
      </p:sp>
      <p:sp>
        <p:nvSpPr>
          <p:cNvPr id="11" name="Rectangle 10"/>
          <p:cNvSpPr/>
          <p:nvPr/>
        </p:nvSpPr>
        <p:spPr>
          <a:xfrm>
            <a:off x="0" y="6358990"/>
            <a:ext cx="12192000" cy="499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75491" y="6440758"/>
            <a:ext cx="3353973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DWFS –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Pto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Madero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79080" y="64407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pPr algn="r"/>
            <a:r>
              <a:rPr lang="es-AR" dirty="0" err="1">
                <a:latin typeface="Roboto" panose="02000000000000000000" pitchFamily="2" charset="0"/>
                <a:ea typeface="Roboto" panose="02000000000000000000" pitchFamily="2" charset="0"/>
              </a:rPr>
              <a:t>Jaz</a:t>
            </a:r>
            <a:r>
              <a:rPr lang="es-AR" dirty="0">
                <a:latin typeface="Roboto" panose="02000000000000000000" pitchFamily="2" charset="0"/>
                <a:ea typeface="Roboto" panose="02000000000000000000" pitchFamily="2" charset="0"/>
              </a:rPr>
              <a:t> | Max | Cesar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5871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00FF">
              <a:alpha val="59000"/>
            </a:srgbClr>
          </a:solidFill>
          <a:ln>
            <a:noFill/>
          </a:ln>
          <a:effectLst>
            <a:outerShdw blurRad="762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218209"/>
            <a:ext cx="8153400" cy="26247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Roboto Black" panose="02000000000000000000" pitchFamily="2" charset="0"/>
                <a:ea typeface="Roboto Black" panose="02000000000000000000" pitchFamily="2" charset="0"/>
              </a:rPr>
              <a:t>Desarrollo</a:t>
            </a:r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 Web</a:t>
            </a:r>
            <a:b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</a:br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Full Stack</a:t>
            </a:r>
            <a:endParaRPr lang="en-US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275491" y="6440758"/>
            <a:ext cx="3353973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DWFS –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Pto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Madero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79080" y="64407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pPr algn="r"/>
            <a:r>
              <a:rPr lang="es-A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Jaz</a:t>
            </a:r>
            <a:r>
              <a:rPr lang="es-A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| Max | Cesar</a:t>
            </a:r>
          </a:p>
        </p:txBody>
      </p:sp>
    </p:spTree>
    <p:extLst>
      <p:ext uri="{BB962C8B-B14F-4D97-AF65-F5344CB8AC3E}">
        <p14:creationId xmlns:p14="http://schemas.microsoft.com/office/powerpoint/2010/main" val="399571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358990"/>
            <a:ext cx="12192000" cy="499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275491" y="6440758"/>
            <a:ext cx="3353973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DWFS –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Pto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Madero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79080" y="64407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pPr algn="r"/>
            <a:r>
              <a:rPr lang="es-AR" dirty="0" err="1">
                <a:latin typeface="Roboto" panose="02000000000000000000" pitchFamily="2" charset="0"/>
                <a:ea typeface="Roboto" panose="02000000000000000000" pitchFamily="2" charset="0"/>
              </a:rPr>
              <a:t>Jaz</a:t>
            </a:r>
            <a:r>
              <a:rPr lang="es-AR" dirty="0">
                <a:latin typeface="Roboto" panose="02000000000000000000" pitchFamily="2" charset="0"/>
                <a:ea typeface="Roboto" panose="02000000000000000000" pitchFamily="2" charset="0"/>
              </a:rPr>
              <a:t> | Max | Cesar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8200" y="449531"/>
            <a:ext cx="10515600" cy="9150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+mj-cs"/>
              </a:defRPr>
            </a:lvl1pPr>
          </a:lstStyle>
          <a:p>
            <a:pPr algn="l"/>
            <a:r>
              <a:rPr lang="en-US" dirty="0" err="1" smtClean="0"/>
              <a:t>Otro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título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2096086"/>
            <a:ext cx="10515600" cy="3813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Edit Master text styles</a:t>
            </a:r>
          </a:p>
          <a:p>
            <a:pPr lvl="1" algn="l"/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Secodfdfdnd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level</a:t>
            </a:r>
          </a:p>
          <a:p>
            <a:pPr lvl="2" algn="l"/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Third level</a:t>
            </a:r>
          </a:p>
          <a:p>
            <a:pPr lvl="3" algn="l"/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Fourfdfdfdth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level</a:t>
            </a:r>
          </a:p>
          <a:p>
            <a:pPr lvl="4" algn="l"/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</a:rPr>
              <a:t>Fiftfddfdh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 level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63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00FF">
              <a:alpha val="59000"/>
            </a:srgbClr>
          </a:solidFill>
          <a:ln>
            <a:noFill/>
          </a:ln>
          <a:effectLst>
            <a:outerShdw blurRad="762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218209"/>
            <a:ext cx="8153400" cy="26247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latin typeface="Roboto Black" panose="02000000000000000000" pitchFamily="2" charset="0"/>
                <a:ea typeface="Roboto Black" panose="02000000000000000000" pitchFamily="2" charset="0"/>
              </a:rPr>
              <a:t>Una</a:t>
            </a:r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dirty="0" err="1" smtClean="0">
                <a:latin typeface="Roboto Black" panose="02000000000000000000" pitchFamily="2" charset="0"/>
                <a:ea typeface="Roboto Black" panose="02000000000000000000" pitchFamily="2" charset="0"/>
              </a:rPr>
              <a:t>caratula</a:t>
            </a:r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/>
            </a:r>
            <a:b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</a:br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con </a:t>
            </a:r>
            <a:r>
              <a:rPr lang="en-US" dirty="0" err="1" smtClean="0">
                <a:latin typeface="Roboto Black" panose="02000000000000000000" pitchFamily="2" charset="0"/>
                <a:ea typeface="Roboto Black" panose="02000000000000000000" pitchFamily="2" charset="0"/>
              </a:rPr>
              <a:t>foto</a:t>
            </a:r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/>
            </a:r>
            <a:b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</a:br>
            <a:endParaRPr lang="en-US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275491" y="6440758"/>
            <a:ext cx="3353973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DWFS –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Pto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Madero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79080" y="64407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pPr algn="r"/>
            <a:r>
              <a:rPr lang="es-A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Jaz</a:t>
            </a:r>
            <a:r>
              <a:rPr lang="es-A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| Max | Cesar</a:t>
            </a:r>
          </a:p>
        </p:txBody>
      </p:sp>
    </p:spTree>
    <p:extLst>
      <p:ext uri="{BB962C8B-B14F-4D97-AF65-F5344CB8AC3E}">
        <p14:creationId xmlns:p14="http://schemas.microsoft.com/office/powerpoint/2010/main" val="218432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0503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7200">
                <a:solidFill>
                  <a:srgbClr val="5500FF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smtClean="0"/>
              <a:t>¿</a:t>
            </a:r>
            <a:r>
              <a:rPr lang="en-US" dirty="0" err="1" smtClean="0"/>
              <a:t>Preguntas</a:t>
            </a:r>
            <a:r>
              <a:rPr lang="en-US" dirty="0" smtClean="0"/>
              <a:t>?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855" y="1363989"/>
            <a:ext cx="1270289" cy="1587862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275491" y="6440758"/>
            <a:ext cx="3353973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DWFS –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Pto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Madero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79080" y="64407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pPr algn="r"/>
            <a:r>
              <a:rPr lang="es-AR" dirty="0" err="1">
                <a:latin typeface="Roboto" panose="02000000000000000000" pitchFamily="2" charset="0"/>
                <a:ea typeface="Roboto" panose="02000000000000000000" pitchFamily="2" charset="0"/>
              </a:rPr>
              <a:t>Jaz</a:t>
            </a:r>
            <a:r>
              <a:rPr lang="es-AR" dirty="0">
                <a:latin typeface="Roboto" panose="02000000000000000000" pitchFamily="2" charset="0"/>
                <a:ea typeface="Roboto" panose="02000000000000000000" pitchFamily="2" charset="0"/>
              </a:rPr>
              <a:t> | Max | Cesar</a:t>
            </a:r>
          </a:p>
        </p:txBody>
      </p:sp>
    </p:spTree>
    <p:extLst>
      <p:ext uri="{BB962C8B-B14F-4D97-AF65-F5344CB8AC3E}">
        <p14:creationId xmlns:p14="http://schemas.microsoft.com/office/powerpoint/2010/main" val="79390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55517" y="3503635"/>
            <a:ext cx="6311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8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¡Muchas</a:t>
            </a:r>
            <a:r>
              <a:rPr lang="es-AR" sz="4800" baseline="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gracias!</a:t>
            </a:r>
            <a:endParaRPr lang="en-US" sz="48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370" y="1881640"/>
            <a:ext cx="1143260" cy="1435427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275491" y="6440758"/>
            <a:ext cx="3353973" cy="365125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DWFS – </a:t>
            </a:r>
            <a:r>
              <a:rPr lang="en-US" dirty="0" err="1">
                <a:latin typeface="Roboto Black" panose="02000000000000000000" pitchFamily="2" charset="0"/>
                <a:ea typeface="Roboto Black" panose="02000000000000000000" pitchFamily="2" charset="0"/>
              </a:rPr>
              <a:t>Pto</a:t>
            </a:r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 Madero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79080" y="64407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+mj-lt"/>
              </a:defRPr>
            </a:lvl1pPr>
          </a:lstStyle>
          <a:p>
            <a:pPr algn="r"/>
            <a:r>
              <a:rPr lang="es-AR" dirty="0" err="1">
                <a:latin typeface="Roboto Black" panose="02000000000000000000" pitchFamily="2" charset="0"/>
                <a:ea typeface="Roboto Black" panose="02000000000000000000" pitchFamily="2" charset="0"/>
              </a:rPr>
              <a:t>Jaz</a:t>
            </a:r>
            <a:r>
              <a:rPr lang="es-AR" dirty="0">
                <a:latin typeface="Roboto Black" panose="02000000000000000000" pitchFamily="2" charset="0"/>
                <a:ea typeface="Roboto Black" panose="02000000000000000000" pitchFamily="2" charset="0"/>
              </a:rPr>
              <a:t> | Max | Cesar</a:t>
            </a:r>
          </a:p>
        </p:txBody>
      </p:sp>
    </p:spTree>
    <p:extLst>
      <p:ext uri="{BB962C8B-B14F-4D97-AF65-F5344CB8AC3E}">
        <p14:creationId xmlns:p14="http://schemas.microsoft.com/office/powerpoint/2010/main" val="752101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523999" y="1726690"/>
            <a:ext cx="9420665" cy="2348050"/>
          </a:xfrm>
          <a:prstGeom prst="rect">
            <a:avLst/>
          </a:prstGeo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err="1" smtClean="0"/>
              <a:t>Desarrollo</a:t>
            </a:r>
            <a:r>
              <a:rPr lang="en-US" dirty="0" smtClean="0"/>
              <a:t> Web</a:t>
            </a:r>
            <a:br>
              <a:rPr lang="en-US" dirty="0" smtClean="0"/>
            </a:br>
            <a:r>
              <a:rPr lang="en-US" dirty="0" smtClean="0"/>
              <a:t>Full - Stack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3999" y="4662637"/>
            <a:ext cx="9420665" cy="5600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sym typeface="Wingdings" panose="05000000000000000000" pitchFamily="2" charset="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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6358990"/>
            <a:ext cx="12192000" cy="499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75491" y="6440758"/>
            <a:ext cx="3353973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DWFS –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Pto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Madero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79080" y="64407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pPr algn="r"/>
            <a:r>
              <a:rPr lang="es-AR" dirty="0" err="1">
                <a:latin typeface="Roboto" panose="02000000000000000000" pitchFamily="2" charset="0"/>
                <a:ea typeface="Roboto" panose="02000000000000000000" pitchFamily="2" charset="0"/>
              </a:rPr>
              <a:t>Jaz</a:t>
            </a:r>
            <a:r>
              <a:rPr lang="es-AR" dirty="0">
                <a:latin typeface="Roboto" panose="02000000000000000000" pitchFamily="2" charset="0"/>
                <a:ea typeface="Roboto" panose="02000000000000000000" pitchFamily="2" charset="0"/>
              </a:rPr>
              <a:t> | Max | Cesar</a:t>
            </a:r>
          </a:p>
        </p:txBody>
      </p:sp>
    </p:spTree>
    <p:extLst>
      <p:ext uri="{BB962C8B-B14F-4D97-AF65-F5344CB8AC3E}">
        <p14:creationId xmlns:p14="http://schemas.microsoft.com/office/powerpoint/2010/main" val="152724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218209"/>
            <a:ext cx="9869424" cy="26247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¿</a:t>
            </a:r>
            <a:r>
              <a:rPr lang="en-US" dirty="0" err="1" smtClean="0">
                <a:latin typeface="Roboto Black" panose="02000000000000000000" pitchFamily="2" charset="0"/>
                <a:ea typeface="Roboto Black" panose="02000000000000000000" pitchFamily="2" charset="0"/>
              </a:rPr>
              <a:t>Qué</a:t>
            </a:r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dirty="0" err="1" smtClean="0">
                <a:latin typeface="Roboto Black" panose="02000000000000000000" pitchFamily="2" charset="0"/>
                <a:ea typeface="Roboto Black" panose="02000000000000000000" pitchFamily="2" charset="0"/>
              </a:rPr>
              <a:t>hace</a:t>
            </a:r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</a:p>
          <a:p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un </a:t>
            </a:r>
            <a:r>
              <a:rPr lang="en-US" dirty="0" err="1" smtClean="0">
                <a:latin typeface="Roboto Black" panose="02000000000000000000" pitchFamily="2" charset="0"/>
                <a:ea typeface="Roboto Black" panose="02000000000000000000" pitchFamily="2" charset="0"/>
              </a:rPr>
              <a:t>programador</a:t>
            </a:r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?</a:t>
            </a:r>
            <a:endParaRPr lang="en-US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275491" y="6440758"/>
            <a:ext cx="3353973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DWFS –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Pto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Madero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79080" y="64407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pPr algn="r"/>
            <a:r>
              <a:rPr lang="es-A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Jaz</a:t>
            </a:r>
            <a:r>
              <a:rPr lang="es-A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| Max | Cesar</a:t>
            </a:r>
          </a:p>
        </p:txBody>
      </p:sp>
    </p:spTree>
    <p:extLst>
      <p:ext uri="{BB962C8B-B14F-4D97-AF65-F5344CB8AC3E}">
        <p14:creationId xmlns:p14="http://schemas.microsoft.com/office/powerpoint/2010/main" val="187316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8812" y="0"/>
            <a:ext cx="6543188" cy="6858000"/>
          </a:xfrm>
        </p:spPr>
      </p:pic>
      <p:sp>
        <p:nvSpPr>
          <p:cNvPr id="11" name="Rectangle 10"/>
          <p:cNvSpPr/>
          <p:nvPr/>
        </p:nvSpPr>
        <p:spPr>
          <a:xfrm rot="2674807">
            <a:off x="5032616" y="2861465"/>
            <a:ext cx="1135071" cy="1135071"/>
          </a:xfrm>
          <a:prstGeom prst="rect">
            <a:avLst/>
          </a:prstGeom>
          <a:solidFill>
            <a:srgbClr val="55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84852" y="2444569"/>
            <a:ext cx="4866640" cy="19688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“</a:t>
            </a:r>
            <a:r>
              <a:rPr lang="en-US" sz="4000" dirty="0" err="1" smtClean="0">
                <a:latin typeface="Roboto Black" panose="02000000000000000000" pitchFamily="2" charset="0"/>
                <a:ea typeface="Roboto Black" panose="02000000000000000000" pitchFamily="2" charset="0"/>
              </a:rPr>
              <a:t>Computadora</a:t>
            </a:r>
            <a:r>
              <a:rPr lang="en-US" sz="4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,</a:t>
            </a:r>
          </a:p>
          <a:p>
            <a:r>
              <a:rPr lang="en-US" sz="4000" dirty="0" err="1">
                <a:latin typeface="Roboto Black" panose="02000000000000000000" pitchFamily="2" charset="0"/>
                <a:ea typeface="Roboto Black" panose="02000000000000000000" pitchFamily="2" charset="0"/>
              </a:rPr>
              <a:t>m</a:t>
            </a:r>
            <a:r>
              <a:rPr lang="en-US" sz="4000" dirty="0" err="1" smtClean="0">
                <a:latin typeface="Roboto Black" panose="02000000000000000000" pitchFamily="2" charset="0"/>
                <a:ea typeface="Roboto Black" panose="02000000000000000000" pitchFamily="2" charset="0"/>
              </a:rPr>
              <a:t>ata</a:t>
            </a:r>
            <a:r>
              <a:rPr lang="en-US" sz="40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 a Flanders”</a:t>
            </a:r>
            <a:endParaRPr lang="en-US" sz="4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5" y="1069144"/>
            <a:ext cx="892394" cy="84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6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62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00FF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218208"/>
            <a:ext cx="3944815" cy="2719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Ada </a:t>
            </a:r>
          </a:p>
          <a:p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Lovelace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275491" y="6440758"/>
            <a:ext cx="3353973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DWFS –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Pto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Madero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79080" y="64407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pPr algn="r"/>
            <a:r>
              <a:rPr lang="es-A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Jaz</a:t>
            </a:r>
            <a:r>
              <a:rPr lang="es-A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| Max | Cesar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222" y="957931"/>
            <a:ext cx="4445777" cy="4838659"/>
          </a:xfrm>
          <a:prstGeom prst="rect">
            <a:avLst/>
          </a:prstGeom>
          <a:effectLst>
            <a:outerShdw blurRad="508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380" y="1125488"/>
            <a:ext cx="295131" cy="291142"/>
          </a:xfrm>
          <a:prstGeom prst="rect">
            <a:avLst/>
          </a:prstGeom>
          <a:effectLst>
            <a:outerShdw blurRad="495300" sx="80000" sy="80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8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62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00FF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275491" y="6440758"/>
            <a:ext cx="3353973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DWFS –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Pto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Madero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79080" y="64407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pPr algn="r"/>
            <a:r>
              <a:rPr lang="es-A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Jaz</a:t>
            </a:r>
            <a:r>
              <a:rPr lang="es-A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| Max | Cesar</a:t>
            </a:r>
          </a:p>
        </p:txBody>
      </p:sp>
      <p:pic>
        <p:nvPicPr>
          <p:cNvPr id="4098" name="Picture 2" descr="CharlesBabb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991" y="926721"/>
            <a:ext cx="4177274" cy="4948286"/>
          </a:xfrm>
          <a:prstGeom prst="rect">
            <a:avLst/>
          </a:prstGeom>
          <a:noFill/>
          <a:effectLst>
            <a:outerShdw blurRad="4953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2218208"/>
            <a:ext cx="3944815" cy="2719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Charles </a:t>
            </a:r>
          </a:p>
          <a:p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Babbage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380" y="1125488"/>
            <a:ext cx="295131" cy="291142"/>
          </a:xfrm>
          <a:prstGeom prst="rect">
            <a:avLst/>
          </a:prstGeom>
          <a:effectLst>
            <a:outerShdw blurRad="495300" sx="80000" sy="80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61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2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00FF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218209"/>
            <a:ext cx="9869424" cy="26247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Alan</a:t>
            </a:r>
          </a:p>
          <a:p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Turing</a:t>
            </a:r>
            <a:endParaRPr lang="en-US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275491" y="6440758"/>
            <a:ext cx="3353973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DWFS –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Pto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Madero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79080" y="64407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pPr algn="r"/>
            <a:r>
              <a:rPr lang="es-A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Jaz</a:t>
            </a:r>
            <a:r>
              <a:rPr lang="es-A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| Max | Cesar</a:t>
            </a:r>
          </a:p>
        </p:txBody>
      </p:sp>
      <p:pic>
        <p:nvPicPr>
          <p:cNvPr id="5122" name="Picture 2" descr="Image result for Alan Tur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50908" y="989809"/>
            <a:ext cx="4258241" cy="4692298"/>
          </a:xfrm>
          <a:prstGeom prst="rect">
            <a:avLst/>
          </a:prstGeom>
          <a:noFill/>
          <a:effectLst>
            <a:outerShdw blurRad="508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380" y="1125488"/>
            <a:ext cx="295131" cy="291142"/>
          </a:xfrm>
          <a:prstGeom prst="rect">
            <a:avLst/>
          </a:prstGeom>
          <a:effectLst>
            <a:outerShdw blurRad="495300" sx="80000" sy="80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945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62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00FF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218209"/>
            <a:ext cx="9869424" cy="26247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Alan</a:t>
            </a:r>
          </a:p>
          <a:p>
            <a:r>
              <a:rPr lang="en-US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Turing</a:t>
            </a:r>
            <a:endParaRPr lang="en-US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275491" y="6440758"/>
            <a:ext cx="3353973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DWFS –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Pto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Madero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879080" y="64407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500FF"/>
                </a:solidFill>
                <a:latin typeface="+mj-lt"/>
              </a:defRPr>
            </a:lvl1pPr>
          </a:lstStyle>
          <a:p>
            <a:pPr algn="r"/>
            <a:r>
              <a:rPr lang="es-A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Jaz</a:t>
            </a:r>
            <a:r>
              <a:rPr lang="es-A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| Max | Cesar</a:t>
            </a:r>
          </a:p>
        </p:txBody>
      </p:sp>
      <p:pic>
        <p:nvPicPr>
          <p:cNvPr id="6146" name="Picture 2" descr="Image result for Alan Tur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379" y="937922"/>
            <a:ext cx="4468522" cy="4782999"/>
          </a:xfrm>
          <a:prstGeom prst="rect">
            <a:avLst/>
          </a:prstGeom>
          <a:noFill/>
          <a:effectLst>
            <a:outerShdw blurRad="508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380" y="1125488"/>
            <a:ext cx="295131" cy="291142"/>
          </a:xfrm>
          <a:prstGeom prst="rect">
            <a:avLst/>
          </a:prstGeom>
          <a:effectLst>
            <a:outerShdw blurRad="495300" sx="80000" sy="80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564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466</Words>
  <Application>Microsoft Office PowerPoint</Application>
  <PresentationFormat>Widescreen</PresentationFormat>
  <Paragraphs>103</Paragraphs>
  <Slides>23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Roboto</vt:lpstr>
      <vt:lpstr>Roboto Black</vt:lpstr>
      <vt:lpstr>Roboto Bold</vt:lpstr>
      <vt:lpstr>Wingdings</vt:lpstr>
      <vt:lpstr>Office Theme</vt:lpstr>
      <vt:lpstr>PowerPoint Presentation</vt:lpstr>
      <vt:lpstr>PowerPoint Presentation</vt:lpstr>
      <vt:lpstr>Desarrollo Web Full - 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Internet != WEB</vt:lpstr>
      <vt:lpstr>PowerPoint Presentation</vt:lpstr>
      <vt:lpstr>Lenguajes de la Web: HTML</vt:lpstr>
      <vt:lpstr>Lenguajes de la Web: CSS</vt:lpstr>
      <vt:lpstr>Lenguajes de la Web: JavaScript</vt:lpstr>
      <vt:lpstr>PowerPoint Presentation</vt:lpstr>
      <vt:lpstr>PowerPoint Presentation</vt:lpstr>
      <vt:lpstr>¿Preguntas?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Silvina Tejeda</dc:creator>
  <cp:lastModifiedBy>Maximiliano García Rozado</cp:lastModifiedBy>
  <cp:revision>34</cp:revision>
  <dcterms:created xsi:type="dcterms:W3CDTF">2018-05-14T19:49:09Z</dcterms:created>
  <dcterms:modified xsi:type="dcterms:W3CDTF">2018-05-17T13:54:00Z</dcterms:modified>
</cp:coreProperties>
</file>